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1" r:id="rId4"/>
    <p:sldId id="282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8" r:id="rId20"/>
    <p:sldId id="272" r:id="rId21"/>
    <p:sldId id="273" r:id="rId22"/>
    <p:sldId id="274" r:id="rId23"/>
    <p:sldId id="275" r:id="rId24"/>
    <p:sldId id="276" r:id="rId25"/>
    <p:sldId id="277" r:id="rId26"/>
  </p:sldIdLst>
  <p:sldSz cx="6858000" cy="9144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3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C1B5F-EB15-4256-9EF3-AA0B344C7E0F}" type="datetimeFigureOut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573A2-8AA1-4879-B8CD-ECBB2D5430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94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473E9-4870-494E-BA5F-C19043BD218C}" type="datetimeFigureOut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39BD8-6245-4BDB-BB09-D6D6429FF9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306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39BD8-6245-4BDB-BB09-D6D6429FF90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06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579144" y="0"/>
            <a:ext cx="2278856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21798" y="4450080"/>
            <a:ext cx="4860036" cy="306832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324788" y="2059749"/>
            <a:ext cx="4860036" cy="23368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3816-D4E2-4AC8-8FE6-C7EABE6FEE8D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30F4-C8E3-4765-A20B-C79FAD3558CC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7139-F756-4AD5-A220-F8F9D8BB48AD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0F4E-A1F3-4A3B-830E-0BDFE689AE10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579144" y="0"/>
            <a:ext cx="2278856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4778450"/>
            <a:ext cx="4972050" cy="243515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14350" y="3314400"/>
            <a:ext cx="4972050" cy="142225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AE31-3BE9-474D-8587-07ACDA028354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743200" cy="60346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00400" y="2133601"/>
            <a:ext cx="2743200" cy="60346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25AC-1F36-4A41-BFC7-8C5D39586E0F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7315200"/>
            <a:ext cx="3030141" cy="1117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3483769" y="7315200"/>
            <a:ext cx="3031331" cy="1117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42900" y="2022550"/>
            <a:ext cx="3030141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022550"/>
            <a:ext cx="3031331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C270-C34B-4D61-B5B5-42D2D60DC079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5602986" cy="1524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F70-0236-45CA-A08D-5AED77FF21E6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6EBD-2EAB-4F93-B2A8-015CD05960A6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1580704"/>
            <a:ext cx="2400300" cy="973667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42900" y="285899"/>
            <a:ext cx="2057400" cy="12192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" y="2641600"/>
            <a:ext cx="53149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D1EF-7067-413A-AB52-C85B886D4DBD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17336" y="8562753"/>
            <a:ext cx="571500" cy="486833"/>
          </a:xfrm>
        </p:spPr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7549" y="2274279"/>
            <a:ext cx="2290401" cy="1671744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99221" y="1359876"/>
            <a:ext cx="3086100" cy="54864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67550" y="3998354"/>
            <a:ext cx="2290400" cy="3551309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42900" y="8562753"/>
            <a:ext cx="1600200" cy="486833"/>
          </a:xfrm>
        </p:spPr>
        <p:txBody>
          <a:bodyPr/>
          <a:lstStyle/>
          <a:p>
            <a:fld id="{97806A45-92C3-4B00-B25A-B8075833D667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486400" y="0"/>
            <a:ext cx="1371600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56007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342900" y="8562753"/>
            <a:ext cx="1600200" cy="486833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8CE6C6-82ED-4B9F-9EE5-4F3516DE10B9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343150" y="8562753"/>
            <a:ext cx="2171700" cy="486833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6115050" y="8562753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FB9955-4E9C-48BF-99BC-BF33CFCD19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library.nutc.edu.tw/database/search/index.a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-891480" y="193567"/>
            <a:ext cx="5976664" cy="3442329"/>
          </a:xfrm>
        </p:spPr>
        <p:txBody>
          <a:bodyPr/>
          <a:lstStyle/>
          <a:p>
            <a:pPr algn="r">
              <a:buNone/>
            </a:pPr>
            <a:endParaRPr lang="en-US" altLang="zh-TW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r">
              <a:buNone/>
            </a:pPr>
            <a:r>
              <a:rPr lang="zh-TW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操作指南</a:t>
            </a:r>
            <a:endParaRPr lang="zh-TW" alt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573523" y="7884368"/>
            <a:ext cx="4284477" cy="936104"/>
            <a:chOff x="107503" y="5445224"/>
            <a:chExt cx="4536505" cy="994320"/>
          </a:xfrm>
        </p:grpSpPr>
        <p:pic>
          <p:nvPicPr>
            <p:cNvPr id="9" name="Picture 6" descr="http://lib.nutc.edu.tw/ezfiles/7/1007/img/123/schooltitl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816"/>
            <a:stretch>
              <a:fillRect/>
            </a:stretch>
          </p:blipFill>
          <p:spPr bwMode="auto">
            <a:xfrm>
              <a:off x="107503" y="5445224"/>
              <a:ext cx="3521535" cy="936104"/>
            </a:xfrm>
            <a:prstGeom prst="rect">
              <a:avLst/>
            </a:prstGeom>
            <a:noFill/>
          </p:spPr>
        </p:pic>
        <p:sp>
          <p:nvSpPr>
            <p:cNvPr id="10" name="文字方塊 9"/>
            <p:cNvSpPr txBox="1"/>
            <p:nvPr/>
          </p:nvSpPr>
          <p:spPr>
            <a:xfrm>
              <a:off x="3563888" y="6093296"/>
              <a:ext cx="1080120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latin typeface="+mj-ea"/>
                  <a:ea typeface="+mj-ea"/>
                </a:rPr>
                <a:t>三民圖書館</a:t>
              </a:r>
              <a:endParaRPr lang="zh-TW" altLang="en-US" sz="1200" b="1" dirty="0">
                <a:latin typeface="+mj-ea"/>
                <a:ea typeface="+mj-ea"/>
              </a:endParaRPr>
            </a:p>
          </p:txBody>
        </p:sp>
      </p:grpSp>
      <p:pic>
        <p:nvPicPr>
          <p:cNvPr id="12" name="圖片 11" descr="udn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827584"/>
            <a:ext cx="5520613" cy="1440160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圖片 14" descr="UDN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07" y="179512"/>
            <a:ext cx="3248025" cy="7429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20" y="2483768"/>
            <a:ext cx="4532015" cy="40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9" y="3464251"/>
            <a:ext cx="5459861" cy="2389335"/>
          </a:xfrm>
          <a:prstGeom prst="rect">
            <a:avLst/>
          </a:prstGeom>
        </p:spPr>
      </p:pic>
      <p:pic>
        <p:nvPicPr>
          <p:cNvPr id="12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校外線上閱讀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電腦版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5600700" cy="6686871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Step2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：點選「資料</a:t>
            </a:r>
            <a:r>
              <a:rPr lang="zh-TW" altLang="en-US" sz="2800" b="1" dirty="0">
                <a:solidFill>
                  <a:schemeClr val="bg1"/>
                </a:solidFill>
              </a:rPr>
              <a:t>庫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」搜尋「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udn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」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 marL="36576" indent="0">
              <a:buNone/>
            </a:pPr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1500" b="1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Step3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：點選進入「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udn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數位閱讀館電子書」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10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sp>
        <p:nvSpPr>
          <p:cNvPr id="9" name="向下箭號 8"/>
          <p:cNvSpPr/>
          <p:nvPr/>
        </p:nvSpPr>
        <p:spPr>
          <a:xfrm rot="10800000">
            <a:off x="1628800" y="4572000"/>
            <a:ext cx="309572" cy="44281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664" y="7236296"/>
            <a:ext cx="5599243" cy="792088"/>
          </a:xfrm>
          <a:prstGeom prst="rect">
            <a:avLst/>
          </a:prstGeom>
        </p:spPr>
      </p:pic>
      <p:sp>
        <p:nvSpPr>
          <p:cNvPr id="15" name="向下箭號 14"/>
          <p:cNvSpPr/>
          <p:nvPr/>
        </p:nvSpPr>
        <p:spPr>
          <a:xfrm rot="5400000">
            <a:off x="2952460" y="5480485"/>
            <a:ext cx="381580" cy="417490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 rot="10800000">
            <a:off x="2624933" y="3809787"/>
            <a:ext cx="309572" cy="44281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909182" y="4008818"/>
            <a:ext cx="31290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938373" y="4818927"/>
            <a:ext cx="31290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455975" y="5319898"/>
            <a:ext cx="31290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校外線上閱讀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zh-TW" altLang="en-US" b="1" dirty="0">
                <a:solidFill>
                  <a:schemeClr val="bg1"/>
                </a:solidFill>
              </a:rPr>
              <a:t>電腦版</a:t>
            </a:r>
            <a:r>
              <a:rPr lang="en-US" altLang="zh-TW" b="1" dirty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Step3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：進入後即可查詢圖書及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PC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閱讀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須先下載閱讀軟體，請參考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5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至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7</a:t>
            </a:r>
            <a:r>
              <a:rPr lang="zh-TW" altLang="en-US" sz="2400" b="1" dirty="0">
                <a:solidFill>
                  <a:schemeClr val="bg1"/>
                </a:solidFill>
              </a:rPr>
              <a:t>頁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)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11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pic>
        <p:nvPicPr>
          <p:cNvPr id="5" name="圖片 4" descr="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3635896"/>
            <a:ext cx="6095077" cy="4680520"/>
          </a:xfrm>
          <a:prstGeom prst="rect">
            <a:avLst/>
          </a:prstGeom>
        </p:spPr>
      </p:pic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行動借閱帳號申請</a:t>
            </a:r>
            <a:r>
              <a:rPr lang="en-US" altLang="zh-TW" sz="4000" b="1" dirty="0">
                <a:solidFill>
                  <a:schemeClr val="bg1"/>
                </a:solidFill>
              </a:rPr>
              <a:t>/</a:t>
            </a:r>
            <a:r>
              <a:rPr lang="zh-TW" altLang="en-US" sz="4000" b="1" dirty="0">
                <a:solidFill>
                  <a:schemeClr val="bg1"/>
                </a:solidFill>
              </a:rPr>
              <a:t>使用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6254452" cy="603461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：點選電子書首頁右上角「申請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/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登入行動借閱帳號」申請借閱帳號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12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圖片 4" descr="0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712" y="3635896"/>
            <a:ext cx="4968552" cy="3920836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5400000">
            <a:off x="4166040" y="3546928"/>
            <a:ext cx="344354" cy="522291"/>
          </a:xfrm>
          <a:prstGeom prst="downArrow">
            <a:avLst>
              <a:gd name="adj1" fmla="val 34352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行動借閱帳號申請</a:t>
            </a:r>
            <a:r>
              <a:rPr lang="en-US" altLang="zh-TW" sz="4000" b="1" dirty="0">
                <a:solidFill>
                  <a:schemeClr val="bg1"/>
                </a:solidFill>
              </a:rPr>
              <a:t>/</a:t>
            </a:r>
            <a:r>
              <a:rPr lang="zh-TW" altLang="en-US" sz="4000" b="1" dirty="0">
                <a:solidFill>
                  <a:schemeClr val="bg1"/>
                </a:solidFill>
              </a:rPr>
              <a:t>使用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Step2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：自行設定帳號及密碼，但聯絡信箱需用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學校信箱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填寫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13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圖片 4" descr="認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63888"/>
            <a:ext cx="6858000" cy="3751385"/>
          </a:xfrm>
          <a:prstGeom prst="rect">
            <a:avLst/>
          </a:prstGeom>
        </p:spPr>
      </p:pic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Step3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：完成後至校內信箱收取認證信即完成借閱帳號申請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14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pic>
        <p:nvPicPr>
          <p:cNvPr id="6" name="圖片 5" descr="認證信.JPG"/>
          <p:cNvPicPr>
            <a:picLocks noChangeAspect="1"/>
          </p:cNvPicPr>
          <p:nvPr/>
        </p:nvPicPr>
        <p:blipFill rotWithShape="1">
          <a:blip r:embed="rId3" cstate="print"/>
          <a:srcRect r="13861" b="13266"/>
          <a:stretch/>
        </p:blipFill>
        <p:spPr>
          <a:xfrm>
            <a:off x="44624" y="3203848"/>
            <a:ext cx="6670752" cy="5476299"/>
          </a:xfrm>
          <a:prstGeom prst="rect">
            <a:avLst/>
          </a:prstGeom>
        </p:spPr>
      </p:pic>
      <p:pic>
        <p:nvPicPr>
          <p:cNvPr id="7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95300" y="518584"/>
            <a:ext cx="5600700" cy="1524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schemeClr val="bg1"/>
                </a:solidFill>
              </a:rPr>
              <a:t>行動借閱帳號申請</a:t>
            </a:r>
            <a:r>
              <a:rPr lang="en-US" altLang="zh-TW" sz="4000" b="1" smtClean="0">
                <a:solidFill>
                  <a:schemeClr val="bg1"/>
                </a:solidFill>
              </a:rPr>
              <a:t>/</a:t>
            </a:r>
            <a:r>
              <a:rPr lang="zh-TW" altLang="en-US" sz="4000" b="1" smtClean="0">
                <a:solidFill>
                  <a:schemeClr val="bg1"/>
                </a:solidFill>
              </a:rPr>
              <a:t>使用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6038428" cy="675887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Step4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：申請完成後即可於「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udn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電子書庫」點選「行動借閱」進行借閱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1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1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1500" b="1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15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pic>
        <p:nvPicPr>
          <p:cNvPr id="11" name="圖片 10" descr="借閱法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3491880"/>
            <a:ext cx="6113350" cy="3672408"/>
          </a:xfrm>
          <a:prstGeom prst="rect">
            <a:avLst/>
          </a:prstGeom>
        </p:spPr>
      </p:pic>
      <p:sp>
        <p:nvSpPr>
          <p:cNvPr id="12" name="向下箭號 11"/>
          <p:cNvSpPr/>
          <p:nvPr/>
        </p:nvSpPr>
        <p:spPr>
          <a:xfrm rot="5400000">
            <a:off x="5984475" y="6571264"/>
            <a:ext cx="344354" cy="522291"/>
          </a:xfrm>
          <a:prstGeom prst="downArrow">
            <a:avLst>
              <a:gd name="adj1" fmla="val 34352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95300" y="518584"/>
            <a:ext cx="5600700" cy="1524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schemeClr val="bg1"/>
                </a:solidFill>
              </a:rPr>
              <a:t>行動借閱帳號申請</a:t>
            </a:r>
            <a:r>
              <a:rPr lang="en-US" altLang="zh-TW" sz="4000" b="1" smtClean="0">
                <a:solidFill>
                  <a:schemeClr val="bg1"/>
                </a:solidFill>
              </a:rPr>
              <a:t>/</a:t>
            </a:r>
            <a:r>
              <a:rPr lang="zh-TW" altLang="en-US" sz="4000" b="1" smtClean="0">
                <a:solidFill>
                  <a:schemeClr val="bg1"/>
                </a:solidFill>
              </a:rPr>
              <a:t>使用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6038428" cy="675887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Step5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：借閱成功後會跳出以下視窗並將借閱的電子書下載至「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udn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讀書吧」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APP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供讀者離線閱讀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16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pic>
        <p:nvPicPr>
          <p:cNvPr id="13" name="圖片 12" descr="成功.JPG"/>
          <p:cNvPicPr>
            <a:picLocks noChangeAspect="1"/>
          </p:cNvPicPr>
          <p:nvPr/>
        </p:nvPicPr>
        <p:blipFill rotWithShape="1">
          <a:blip r:embed="rId3" cstate="print"/>
          <a:srcRect l="5307" r="1861" b="11212"/>
          <a:stretch/>
        </p:blipFill>
        <p:spPr>
          <a:xfrm>
            <a:off x="260648" y="3779913"/>
            <a:ext cx="6336704" cy="281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行動借閱帳號申請</a:t>
            </a:r>
            <a:r>
              <a:rPr lang="en-US" altLang="zh-TW" sz="4000" b="1" dirty="0">
                <a:solidFill>
                  <a:schemeClr val="bg1"/>
                </a:solidFill>
              </a:rPr>
              <a:t>/</a:t>
            </a:r>
            <a:r>
              <a:rPr lang="zh-TW" altLang="en-US" sz="4000" b="1" dirty="0">
                <a:solidFill>
                  <a:schemeClr val="bg1"/>
                </a:solidFill>
              </a:rPr>
              <a:t>使用</a:t>
            </a:r>
          </a:p>
        </p:txBody>
      </p:sp>
    </p:spTree>
    <p:extLst>
      <p:ext uri="{BB962C8B-B14F-4D97-AF65-F5344CB8AC3E}">
        <p14:creationId xmlns:p14="http://schemas.microsoft.com/office/powerpoint/2010/main" val="103324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b="1" dirty="0" smtClean="0">
                <a:solidFill>
                  <a:schemeClr val="bg1"/>
                </a:solidFill>
              </a:rPr>
              <a:t>若該書未顯示「行動借閱」表示本書不可外借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17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64704" y="3491880"/>
            <a:ext cx="5295900" cy="4781550"/>
            <a:chOff x="764704" y="3491880"/>
            <a:chExt cx="5295900" cy="4781550"/>
          </a:xfrm>
        </p:grpSpPr>
        <p:pic>
          <p:nvPicPr>
            <p:cNvPr id="9" name="圖片 8" descr="借閱法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704" y="3491880"/>
              <a:ext cx="5295900" cy="4781550"/>
            </a:xfrm>
            <a:prstGeom prst="rect">
              <a:avLst/>
            </a:prstGeom>
          </p:spPr>
        </p:pic>
        <p:sp>
          <p:nvSpPr>
            <p:cNvPr id="10" name="向下箭號 9"/>
            <p:cNvSpPr/>
            <p:nvPr/>
          </p:nvSpPr>
          <p:spPr>
            <a:xfrm rot="8069596">
              <a:off x="2267738" y="6446331"/>
              <a:ext cx="344354" cy="489301"/>
            </a:xfrm>
            <a:prstGeom prst="downArrow">
              <a:avLst>
                <a:gd name="adj1" fmla="val 34352"/>
                <a:gd name="adj2" fmla="val 3967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2564904" y="6732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有顯示才能借閱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95300" y="518584"/>
            <a:ext cx="5600700" cy="1524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schemeClr val="bg1"/>
                </a:solidFill>
              </a:rPr>
              <a:t>行動借閱帳號申請</a:t>
            </a:r>
            <a:r>
              <a:rPr lang="en-US" altLang="zh-TW" sz="4000" b="1" smtClean="0">
                <a:solidFill>
                  <a:schemeClr val="bg1"/>
                </a:solidFill>
              </a:rPr>
              <a:t>/</a:t>
            </a:r>
            <a:r>
              <a:rPr lang="zh-TW" altLang="en-US" sz="4000" b="1" smtClean="0">
                <a:solidFill>
                  <a:schemeClr val="bg1"/>
                </a:solidFill>
              </a:rPr>
              <a:t>使用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預約借閱、續借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：若要借的書已被其他讀者借走，可點選「預約借閱」，成為下一名讀者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以預約時間為先後順序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)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18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6" name="圖片 5" descr="預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20" y="4067944"/>
            <a:ext cx="4862183" cy="4177491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5400000">
            <a:off x="4928231" y="7465257"/>
            <a:ext cx="272331" cy="390473"/>
          </a:xfrm>
          <a:prstGeom prst="downArrow">
            <a:avLst>
              <a:gd name="adj1" fmla="val 34352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預約借閱、續借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zh-TW" altLang="en-US" sz="2800" b="1" dirty="0" smtClean="0">
                <a:solidFill>
                  <a:schemeClr val="bg1"/>
                </a:solidFill>
              </a:rPr>
              <a:t>讀者可於電子書首頁右上角「個人化服務」中的圖書預約中得知預計預約書可下載日期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書到時系統會自動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email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通知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，也可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取消預約。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dirty="0" smtClean="0">
                <a:solidFill>
                  <a:schemeClr val="bg1"/>
                </a:solidFill>
              </a:rPr>
              <a:t>借書到期如欲續借時，可於「行動載具借閱清單」直接點按「續借」按鈕進行續借。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6" name="圖片 5" descr="預定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7166"/>
            <a:ext cx="6858000" cy="1186962"/>
          </a:xfrm>
          <a:prstGeom prst="rect">
            <a:avLst/>
          </a:prstGeom>
        </p:spPr>
      </p:pic>
      <p:pic>
        <p:nvPicPr>
          <p:cNvPr id="14" name="圖片 13" descr="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236296"/>
            <a:ext cx="6858000" cy="911392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473624" y="846043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等到期後會出現續借按鈕</a:t>
            </a:r>
          </a:p>
        </p:txBody>
      </p:sp>
      <p:sp>
        <p:nvSpPr>
          <p:cNvPr id="15" name="向下箭號 14"/>
          <p:cNvSpPr/>
          <p:nvPr/>
        </p:nvSpPr>
        <p:spPr>
          <a:xfrm rot="10800000">
            <a:off x="6021288" y="8172400"/>
            <a:ext cx="288032" cy="288032"/>
          </a:xfrm>
          <a:prstGeom prst="downArrow">
            <a:avLst>
              <a:gd name="adj1" fmla="val 34352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49280" y="4572000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797152" y="4572000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780928" y="4572000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目錄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校內線上閱讀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電腦版</a:t>
            </a:r>
            <a:r>
              <a:rPr lang="en-US" altLang="zh-TW" b="1" dirty="0" smtClean="0">
                <a:solidFill>
                  <a:schemeClr val="bg1"/>
                </a:solidFill>
              </a:rPr>
              <a:t>).……3</a:t>
            </a:r>
          </a:p>
          <a:p>
            <a:pPr>
              <a:buBlip>
                <a:blip r:embed="rId3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校外線上閱讀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zh-TW" altLang="en-US" b="1" dirty="0">
                <a:solidFill>
                  <a:schemeClr val="bg1"/>
                </a:solidFill>
              </a:rPr>
              <a:t>電腦版</a:t>
            </a:r>
            <a:r>
              <a:rPr lang="en-US" altLang="zh-TW" b="1" dirty="0">
                <a:solidFill>
                  <a:schemeClr val="bg1"/>
                </a:solidFill>
              </a:rPr>
              <a:t>).…… 7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行動借閱帳號申請</a:t>
            </a:r>
            <a:r>
              <a:rPr lang="en-US" altLang="zh-TW" b="1" dirty="0" smtClean="0">
                <a:solidFill>
                  <a:schemeClr val="bg1"/>
                </a:solidFill>
              </a:rPr>
              <a:t>/</a:t>
            </a:r>
            <a:r>
              <a:rPr lang="zh-TW" altLang="en-US" b="1" dirty="0" smtClean="0">
                <a:solidFill>
                  <a:schemeClr val="bg1"/>
                </a:solidFill>
              </a:rPr>
              <a:t>使用</a:t>
            </a:r>
            <a:r>
              <a:rPr lang="en-US" altLang="zh-TW" b="1" dirty="0" smtClean="0">
                <a:solidFill>
                  <a:schemeClr val="bg1"/>
                </a:solidFill>
              </a:rPr>
              <a:t>…..11</a:t>
            </a:r>
          </a:p>
          <a:p>
            <a:pPr>
              <a:buBlip>
                <a:blip r:embed="rId3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預約借閱、續借</a:t>
            </a:r>
            <a:r>
              <a:rPr lang="en-US" altLang="zh-TW" b="1" dirty="0" smtClean="0">
                <a:solidFill>
                  <a:schemeClr val="bg1"/>
                </a:solidFill>
              </a:rPr>
              <a:t>…………..16</a:t>
            </a:r>
          </a:p>
          <a:p>
            <a:pPr>
              <a:buBlip>
                <a:blip r:embed="rId3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手機、平板離線閱讀</a:t>
            </a:r>
            <a:r>
              <a:rPr lang="en-US" altLang="zh-TW" b="1" dirty="0" smtClean="0">
                <a:solidFill>
                  <a:schemeClr val="bg1"/>
                </a:solidFill>
              </a:rPr>
              <a:t>……..18</a:t>
            </a:r>
          </a:p>
          <a:p>
            <a:pPr>
              <a:buBlip>
                <a:blip r:embed="rId3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借閱規定</a:t>
            </a:r>
            <a:r>
              <a:rPr lang="en-US" altLang="zh-TW" b="1" dirty="0" smtClean="0">
                <a:solidFill>
                  <a:schemeClr val="bg1"/>
                </a:solidFill>
              </a:rPr>
              <a:t>…………………..22</a:t>
            </a:r>
          </a:p>
          <a:p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2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手機、平板離線閱讀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5966420" cy="603461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：依照載具系統分別登入「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Google play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商店」或「</a:t>
            </a:r>
            <a:r>
              <a:rPr lang="en-US" altLang="zh-TW" sz="2800" dirty="0" smtClean="0"/>
              <a:t> 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App Store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」，輸入關鍵字「讀書吧」或「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udn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」搜尋，即可找到「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udn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讀書吧」應用程式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3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TW" alt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20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圖片 6" descr="secure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4499992"/>
            <a:ext cx="3140968" cy="2575926"/>
          </a:xfrm>
          <a:prstGeom prst="rect">
            <a:avLst/>
          </a:prstGeom>
        </p:spPr>
      </p:pic>
      <p:pic>
        <p:nvPicPr>
          <p:cNvPr id="8" name="圖片 7" descr="SC20140613-1246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716016"/>
            <a:ext cx="3248025" cy="220027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32656" y="7164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(App Store)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73016" y="7164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(Google</a:t>
            </a: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</a:rPr>
              <a:t>play</a:t>
            </a:r>
            <a:r>
              <a:rPr lang="zh-TW" altLang="en-US" b="1" dirty="0" smtClean="0">
                <a:solidFill>
                  <a:schemeClr val="bg1"/>
                </a:solidFill>
              </a:rPr>
              <a:t>商店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手機、平板離線閱讀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Step2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：安裝完成後點擊進入讀書吧，並選擇「借閱登入」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21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圖片 4" descr="登入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36" y="3059832"/>
            <a:ext cx="4320480" cy="571159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5400000">
            <a:off x="4928231" y="8257345"/>
            <a:ext cx="272331" cy="390473"/>
          </a:xfrm>
          <a:prstGeom prst="downArrow">
            <a:avLst>
              <a:gd name="adj1" fmla="val 34352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手機、平板離線閱讀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Step3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：請先「選擇圖書館」，再輸入行動借閱帳號、密碼，登入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APP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22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圖片 4" descr="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3635896"/>
            <a:ext cx="3183866" cy="4248472"/>
          </a:xfrm>
          <a:prstGeom prst="rect">
            <a:avLst/>
          </a:prstGeom>
        </p:spPr>
      </p:pic>
      <p:pic>
        <p:nvPicPr>
          <p:cNvPr id="6" name="圖片 5" descr="選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0" y="3635896"/>
            <a:ext cx="3211286" cy="42484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88640" y="5724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帳號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8640" y="61561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密碼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手機、平板離線閱讀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Step3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：登入後即可使用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APP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來閱讀已借閱的電子書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23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圖片 4" descr="書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8" y="3059832"/>
            <a:ext cx="4536504" cy="5870770"/>
          </a:xfrm>
          <a:prstGeom prst="rect">
            <a:avLst/>
          </a:prstGeom>
        </p:spPr>
      </p:pic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借閱規定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校外連線方式：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/>
                </a:solidFill>
              </a:rPr>
              <a:t>	</a:t>
            </a:r>
            <a:r>
              <a:rPr lang="zh-TW" altLang="en-US" b="1" dirty="0" smtClean="0">
                <a:solidFill>
                  <a:schemeClr val="bg1"/>
                </a:solidFill>
              </a:rPr>
              <a:t>使用個人申請的借閱帳密登入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個人借閱帳密申請方式：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/>
                </a:solidFill>
              </a:rPr>
              <a:t>	</a:t>
            </a:r>
            <a:r>
              <a:rPr lang="zh-TW" altLang="en-US" b="1" dirty="0" smtClean="0">
                <a:solidFill>
                  <a:schemeClr val="bg1"/>
                </a:solidFill>
              </a:rPr>
              <a:t>填寫學校</a:t>
            </a:r>
            <a:r>
              <a:rPr lang="en-US" altLang="zh-TW" b="1" dirty="0" smtClean="0">
                <a:solidFill>
                  <a:schemeClr val="bg1"/>
                </a:solidFill>
              </a:rPr>
              <a:t>email</a:t>
            </a:r>
            <a:r>
              <a:rPr lang="zh-TW" altLang="en-US" b="1" dirty="0" smtClean="0">
                <a:solidFill>
                  <a:schemeClr val="bg1"/>
                </a:solidFill>
              </a:rPr>
              <a:t>後自行設定借閱帳密。</a:t>
            </a:r>
          </a:p>
          <a:p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chemeClr val="bg1"/>
                </a:solidFill>
              </a:rPr>
              <a:t>借閱冊數</a:t>
            </a:r>
            <a:r>
              <a:rPr lang="en-US" altLang="zh-TW" b="1" dirty="0" smtClean="0">
                <a:solidFill>
                  <a:schemeClr val="bg1"/>
                </a:solidFill>
              </a:rPr>
              <a:t>/</a:t>
            </a:r>
            <a:r>
              <a:rPr lang="zh-TW" altLang="en-US" b="1" dirty="0" smtClean="0">
                <a:solidFill>
                  <a:schemeClr val="bg1"/>
                </a:solidFill>
              </a:rPr>
              <a:t>天數：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/>
                </a:solidFill>
              </a:rPr>
              <a:t>	</a:t>
            </a:r>
            <a:r>
              <a:rPr lang="zh-TW" altLang="en-US" b="1" dirty="0" smtClean="0">
                <a:solidFill>
                  <a:schemeClr val="bg1"/>
                </a:solidFill>
              </a:rPr>
              <a:t>電子書和電子雜誌同時合計可借</a:t>
            </a:r>
            <a:r>
              <a:rPr lang="en-US" altLang="zh-TW" b="1" dirty="0" smtClean="0">
                <a:solidFill>
                  <a:schemeClr val="bg1"/>
                </a:solidFill>
              </a:rPr>
              <a:t>10</a:t>
            </a:r>
            <a:r>
              <a:rPr lang="zh-TW" altLang="en-US" b="1" dirty="0" smtClean="0">
                <a:solidFill>
                  <a:schemeClr val="bg1"/>
                </a:solidFill>
              </a:rPr>
              <a:t>本。借閱天數為</a:t>
            </a:r>
            <a:r>
              <a:rPr lang="en-US" altLang="zh-TW" b="1" dirty="0" smtClean="0">
                <a:solidFill>
                  <a:schemeClr val="bg1"/>
                </a:solidFill>
              </a:rPr>
              <a:t>7</a:t>
            </a:r>
            <a:r>
              <a:rPr lang="zh-TW" altLang="en-US" b="1" dirty="0" smtClean="0">
                <a:solidFill>
                  <a:schemeClr val="bg1"/>
                </a:solidFill>
              </a:rPr>
              <a:t>天</a:t>
            </a:r>
          </a:p>
          <a:p>
            <a:endParaRPr lang="zh-TW" altLang="en-US" b="1" dirty="0" smtClean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24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pic>
        <p:nvPicPr>
          <p:cNvPr id="5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25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2900" y="3590242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謝謝觀賞</a:t>
            </a:r>
            <a:r>
              <a:rPr lang="en-US" altLang="zh-TW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6110436" cy="60346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Step1: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至圖書館首頁點選</a:t>
            </a:r>
            <a:endParaRPr lang="en-US" altLang="zh-TW" sz="2800" b="1" dirty="0" smtClean="0">
              <a:solidFill>
                <a:schemeClr val="bg1"/>
              </a:solidFill>
              <a:latin typeface="+mj-ea"/>
            </a:endParaRPr>
          </a:p>
          <a:p>
            <a:r>
              <a:rPr lang="zh-TW" altLang="en-US" sz="2000" b="1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</a:rPr>
              <a:t>提醒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</a:rPr>
              <a:t>：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</a:rPr>
              <a:t>亦可使用電子資源整合查詢，此管道須輸入</a:t>
            </a:r>
            <a:r>
              <a:rPr lang="en-US" altLang="zh-TW" sz="2000" b="1" dirty="0" err="1" smtClean="0">
                <a:solidFill>
                  <a:srgbClr val="0070C0"/>
                </a:solidFill>
                <a:latin typeface="+mj-ea"/>
              </a:rPr>
              <a:t>eportal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</a:rPr>
              <a:t>帳密，建議於校外使用，可不需另設</a:t>
            </a:r>
            <a:r>
              <a:rPr lang="en-US" altLang="zh-TW" sz="2000" b="1" dirty="0" smtClean="0">
                <a:solidFill>
                  <a:srgbClr val="0070C0"/>
                </a:solidFill>
                <a:latin typeface="+mj-ea"/>
              </a:rPr>
              <a:t>proxy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9749" t="8124" r="7923" b="18756"/>
          <a:stretch>
            <a:fillRect/>
          </a:stretch>
        </p:blipFill>
        <p:spPr bwMode="auto">
          <a:xfrm>
            <a:off x="824563" y="3753472"/>
            <a:ext cx="4893648" cy="417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下箭號 6"/>
          <p:cNvSpPr/>
          <p:nvPr/>
        </p:nvSpPr>
        <p:spPr>
          <a:xfrm rot="16200000">
            <a:off x="525041" y="6890496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2133764"/>
            <a:ext cx="1581150" cy="40005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516368" y="760208"/>
            <a:ext cx="5817197" cy="140566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</a:rPr>
              <a:t>校內線上閱讀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電腦版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校內線上閱讀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電腦版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5966420" cy="603461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Step2: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輸入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udn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進行檢索，點選</a:t>
            </a:r>
            <a:r>
              <a:rPr lang="en-US" altLang="zh-TW" sz="2800" b="1" dirty="0" err="1" smtClean="0">
                <a:solidFill>
                  <a:schemeClr val="bg1"/>
                </a:solidFill>
              </a:rPr>
              <a:t>udn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數位閱讀館電子書，即可進入、選擇書籍，直接進行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PC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閱讀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提醒：若點選</a:t>
            </a:r>
            <a:r>
              <a:rPr lang="en-US" altLang="zh-TW" sz="2400" b="1" dirty="0" err="1" smtClean="0">
                <a:solidFill>
                  <a:srgbClr val="0070C0"/>
                </a:solidFill>
              </a:rPr>
              <a:t>udn</a:t>
            </a:r>
            <a:r>
              <a:rPr lang="zh-TW" altLang="en-US" sz="2400" b="1" smtClean="0">
                <a:solidFill>
                  <a:srgbClr val="0070C0"/>
                </a:solidFill>
              </a:rPr>
              <a:t>數位閱讀館電子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雜誌也會進入同一介面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1" y="4283968"/>
            <a:ext cx="5726055" cy="3744416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10800000">
            <a:off x="692696" y="5724128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0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校內線上閱讀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zh-TW" altLang="en-US" b="1" dirty="0">
                <a:solidFill>
                  <a:schemeClr val="bg1"/>
                </a:solidFill>
              </a:rPr>
              <a:t>電腦版</a:t>
            </a:r>
            <a:r>
              <a:rPr lang="en-US" altLang="zh-TW" b="1" dirty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Step3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：點選下載閱讀軟體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altLang="zh-TW" sz="3200" b="1" dirty="0" smtClean="0">
              <a:solidFill>
                <a:schemeClr val="bg1"/>
              </a:solidFill>
            </a:endParaRPr>
          </a:p>
          <a:p>
            <a:endParaRPr lang="en-US" altLang="zh-TW" sz="3200" b="1" dirty="0" smtClean="0">
              <a:solidFill>
                <a:schemeClr val="bg1"/>
              </a:solidFill>
            </a:endParaRPr>
          </a:p>
          <a:p>
            <a:endParaRPr lang="en-US" altLang="zh-TW" sz="3200" b="1" dirty="0" smtClean="0">
              <a:solidFill>
                <a:schemeClr val="bg1"/>
              </a:solidFill>
            </a:endParaRPr>
          </a:p>
          <a:p>
            <a:endParaRPr lang="en-US" altLang="zh-TW" sz="3200" b="1" dirty="0" smtClean="0">
              <a:solidFill>
                <a:schemeClr val="bg1"/>
              </a:solidFill>
            </a:endParaRPr>
          </a:p>
          <a:p>
            <a:endParaRPr lang="en-US" altLang="zh-TW" sz="3200" b="1" dirty="0" smtClean="0">
              <a:solidFill>
                <a:schemeClr val="bg1"/>
              </a:solidFill>
            </a:endParaRPr>
          </a:p>
          <a:p>
            <a:endParaRPr lang="en-US" altLang="zh-TW" sz="2000" dirty="0" smtClean="0"/>
          </a:p>
          <a:p>
            <a:endParaRPr lang="en-US" altLang="zh-TW" sz="1000" b="1" dirty="0" smtClean="0">
              <a:solidFill>
                <a:schemeClr val="bg1"/>
              </a:solidFill>
            </a:endParaRPr>
          </a:p>
          <a:p>
            <a:endParaRPr lang="en-US" altLang="zh-TW" sz="1000" b="1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5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圖片 4" descr="OYOY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2771800"/>
            <a:ext cx="6021288" cy="353390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12883945">
            <a:off x="4473040" y="3196571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校內線上閱讀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zh-TW" altLang="en-US" b="1" dirty="0">
                <a:solidFill>
                  <a:schemeClr val="bg1"/>
                </a:solidFill>
              </a:rPr>
              <a:t>電腦版</a:t>
            </a:r>
            <a:r>
              <a:rPr lang="en-US" altLang="zh-TW" b="1" dirty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899" y="2133601"/>
            <a:ext cx="5921415" cy="603461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Step4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：選擇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PC/NB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版本進行安裝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dirty="0" smtClean="0">
                <a:solidFill>
                  <a:srgbClr val="FF0000"/>
                </a:solidFill>
              </a:rPr>
              <a:t>注意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sz="2000" dirty="0" smtClean="0">
                <a:solidFill>
                  <a:schemeClr val="bg1"/>
                </a:solidFill>
              </a:rPr>
              <a:t>「</a:t>
            </a:r>
            <a:r>
              <a:rPr lang="en-US" altLang="zh-TW" sz="2000" dirty="0">
                <a:solidFill>
                  <a:schemeClr val="bg1"/>
                </a:solidFill>
              </a:rPr>
              <a:t>PC</a:t>
            </a:r>
            <a:r>
              <a:rPr lang="zh-TW" altLang="en-US" sz="2000" dirty="0">
                <a:solidFill>
                  <a:schemeClr val="bg1"/>
                </a:solidFill>
              </a:rPr>
              <a:t>立即閱讀」的功能針對</a:t>
            </a:r>
            <a:r>
              <a:rPr lang="en-US" altLang="zh-TW" sz="2000" dirty="0">
                <a:solidFill>
                  <a:schemeClr val="bg1"/>
                </a:solidFill>
              </a:rPr>
              <a:t>IE</a:t>
            </a:r>
            <a:r>
              <a:rPr lang="zh-TW" altLang="en-US" sz="2000" dirty="0">
                <a:solidFill>
                  <a:schemeClr val="bg1"/>
                </a:solidFill>
              </a:rPr>
              <a:t> </a:t>
            </a:r>
            <a:r>
              <a:rPr lang="en-US" altLang="zh-TW" sz="2000" dirty="0">
                <a:solidFill>
                  <a:schemeClr val="bg1"/>
                </a:solidFill>
              </a:rPr>
              <a:t>8.0</a:t>
            </a:r>
            <a:r>
              <a:rPr lang="zh-TW" altLang="en-US" sz="2000" dirty="0">
                <a:solidFill>
                  <a:schemeClr val="bg1"/>
                </a:solidFill>
              </a:rPr>
              <a:t>以上瀏覽器設計，若</a:t>
            </a:r>
            <a:r>
              <a:rPr lang="zh-TW" altLang="en-US" sz="2000" dirty="0" smtClean="0">
                <a:solidFill>
                  <a:schemeClr val="bg1"/>
                </a:solidFill>
              </a:rPr>
              <a:t>使用</a:t>
            </a:r>
            <a:r>
              <a:rPr lang="en-US" altLang="zh-TW" sz="2000" dirty="0">
                <a:solidFill>
                  <a:schemeClr val="bg1"/>
                </a:solidFill>
              </a:rPr>
              <a:t>IE</a:t>
            </a:r>
            <a:r>
              <a:rPr lang="zh-TW" altLang="en-US" sz="2000" dirty="0">
                <a:solidFill>
                  <a:schemeClr val="bg1"/>
                </a:solidFill>
              </a:rPr>
              <a:t> </a:t>
            </a:r>
            <a:r>
              <a:rPr lang="en-US" altLang="zh-TW" sz="2000" dirty="0">
                <a:solidFill>
                  <a:schemeClr val="bg1"/>
                </a:solidFill>
              </a:rPr>
              <a:t>8.0</a:t>
            </a:r>
            <a:r>
              <a:rPr lang="zh-TW" altLang="en-US" sz="2000" dirty="0" smtClean="0">
                <a:solidFill>
                  <a:schemeClr val="bg1"/>
                </a:solidFill>
              </a:rPr>
              <a:t>以下、</a:t>
            </a:r>
            <a:r>
              <a:rPr lang="en-US" altLang="zh-TW" sz="2000" dirty="0" smtClean="0">
                <a:solidFill>
                  <a:schemeClr val="bg1"/>
                </a:solidFill>
              </a:rPr>
              <a:t>Firefox</a:t>
            </a:r>
            <a:r>
              <a:rPr lang="zh-TW" altLang="en-US" sz="2000" dirty="0">
                <a:solidFill>
                  <a:schemeClr val="bg1"/>
                </a:solidFill>
              </a:rPr>
              <a:t>或</a:t>
            </a:r>
            <a:r>
              <a:rPr lang="en-US" altLang="zh-TW" sz="2000" dirty="0">
                <a:solidFill>
                  <a:schemeClr val="bg1"/>
                </a:solidFill>
              </a:rPr>
              <a:t>Chrome</a:t>
            </a:r>
            <a:r>
              <a:rPr lang="zh-TW" altLang="en-US" sz="2000" dirty="0">
                <a:solidFill>
                  <a:schemeClr val="bg1"/>
                </a:solidFill>
              </a:rPr>
              <a:t>等其他瀏覽器，才需再另外安裝</a:t>
            </a:r>
            <a:r>
              <a:rPr lang="en-US" altLang="zh-TW" sz="2000" dirty="0">
                <a:solidFill>
                  <a:schemeClr val="bg1"/>
                </a:solidFill>
              </a:rPr>
              <a:t>PC/NB</a:t>
            </a:r>
            <a:r>
              <a:rPr lang="zh-TW" altLang="en-US" sz="2000" dirty="0">
                <a:solidFill>
                  <a:schemeClr val="bg1"/>
                </a:solidFill>
              </a:rPr>
              <a:t>版本的閱讀軟體。</a:t>
            </a:r>
            <a:endParaRPr lang="en-US" altLang="zh-TW" sz="2000" dirty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sz="2000" dirty="0">
                <a:solidFill>
                  <a:schemeClr val="bg1"/>
                </a:solidFill>
              </a:rPr>
              <a:t>安裝成功後，點選「</a:t>
            </a:r>
            <a:r>
              <a:rPr lang="en-US" altLang="zh-TW" sz="2000" dirty="0">
                <a:solidFill>
                  <a:schemeClr val="bg1"/>
                </a:solidFill>
              </a:rPr>
              <a:t>PC</a:t>
            </a:r>
            <a:r>
              <a:rPr lang="zh-TW" altLang="en-US" sz="2000" dirty="0">
                <a:solidFill>
                  <a:schemeClr val="bg1"/>
                </a:solidFill>
              </a:rPr>
              <a:t>立即閱讀」可</a:t>
            </a:r>
            <a:r>
              <a:rPr lang="zh-TW" altLang="en-US" sz="2000" dirty="0">
                <a:solidFill>
                  <a:srgbClr val="FF0000"/>
                </a:solidFill>
              </a:rPr>
              <a:t>立即</a:t>
            </a:r>
            <a:r>
              <a:rPr lang="zh-TW" altLang="en-US" sz="2000" dirty="0">
                <a:solidFill>
                  <a:schemeClr val="bg1"/>
                </a:solidFill>
              </a:rPr>
              <a:t>閱讀，電腦程式中</a:t>
            </a:r>
            <a:r>
              <a:rPr lang="zh-TW" altLang="en-US" sz="2000" dirty="0" smtClean="0">
                <a:solidFill>
                  <a:srgbClr val="FF0000"/>
                </a:solidFill>
              </a:rPr>
              <a:t>並沒有</a:t>
            </a:r>
            <a:r>
              <a:rPr lang="en-US" altLang="zh-TW" sz="2000" dirty="0" err="1">
                <a:solidFill>
                  <a:schemeClr val="bg1"/>
                </a:solidFill>
              </a:rPr>
              <a:t>udn</a:t>
            </a:r>
            <a:r>
              <a:rPr lang="zh-TW" altLang="en-US" sz="2000" dirty="0">
                <a:solidFill>
                  <a:schemeClr val="bg1"/>
                </a:solidFill>
              </a:rPr>
              <a:t>閱讀軟體供您開啟使用。</a:t>
            </a:r>
            <a:endParaRPr lang="en-US" altLang="zh-TW" sz="20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6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8" name="圖片 7" descr="8888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511" y="2915816"/>
            <a:ext cx="3168352" cy="1630497"/>
          </a:xfrm>
          <a:prstGeom prst="rect">
            <a:avLst/>
          </a:prstGeom>
        </p:spPr>
      </p:pic>
      <p:pic>
        <p:nvPicPr>
          <p:cNvPr id="9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60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校內線上閱讀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zh-TW" altLang="en-US" b="1" dirty="0">
                <a:solidFill>
                  <a:schemeClr val="bg1"/>
                </a:solidFill>
              </a:rPr>
              <a:t>電腦版</a:t>
            </a:r>
            <a:r>
              <a:rPr lang="en-US" altLang="zh-TW" b="1" dirty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Step5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：安裝完後即可點選「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PC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立即閱讀」進行線上閱讀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7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pic>
        <p:nvPicPr>
          <p:cNvPr id="6" name="圖片 5" descr="OYOY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3419872"/>
            <a:ext cx="5324475" cy="4419600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12883945">
            <a:off x="3608944" y="7301026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校外線上閱讀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zh-TW" altLang="en-US" b="1" dirty="0">
                <a:solidFill>
                  <a:schemeClr val="bg1"/>
                </a:solidFill>
              </a:rPr>
              <a:t>電腦版</a:t>
            </a:r>
            <a:r>
              <a:rPr lang="en-US" altLang="zh-TW" b="1" dirty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6515100" cy="603461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：至圖書館首頁點選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+mj-ea"/>
              </a:rPr>
              <a:t>小知識：因該電子書限定要在校內</a:t>
            </a:r>
            <a:r>
              <a:rPr lang="en-US" altLang="zh-TW" sz="2800" b="1" dirty="0">
                <a:solidFill>
                  <a:srgbClr val="002060"/>
                </a:solidFill>
                <a:latin typeface="+mj-ea"/>
              </a:rPr>
              <a:t>IP</a:t>
            </a:r>
            <a:r>
              <a:rPr lang="zh-TW" altLang="en-US" sz="2800" b="1" dirty="0">
                <a:solidFill>
                  <a:srgbClr val="002060"/>
                </a:solidFill>
                <a:latin typeface="+mj-ea"/>
              </a:rPr>
              <a:t>範圍使用</a:t>
            </a:r>
            <a:r>
              <a:rPr lang="en-US" altLang="zh-TW" sz="2800" b="1" dirty="0">
                <a:solidFill>
                  <a:srgbClr val="002060"/>
                </a:solidFill>
                <a:latin typeface="+mj-ea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+mj-ea"/>
              </a:rPr>
              <a:t>由此登入，校外</a:t>
            </a:r>
            <a:r>
              <a:rPr lang="en-US" altLang="zh-TW" sz="2800" b="1" dirty="0">
                <a:solidFill>
                  <a:srgbClr val="002060"/>
                </a:solidFill>
                <a:latin typeface="+mj-ea"/>
              </a:rPr>
              <a:t>IP</a:t>
            </a:r>
            <a:r>
              <a:rPr lang="zh-TW" altLang="en-US" sz="2800" b="1" dirty="0">
                <a:solidFill>
                  <a:srgbClr val="002060"/>
                </a:solidFill>
                <a:latin typeface="+mj-ea"/>
              </a:rPr>
              <a:t>可自動轉為校內</a:t>
            </a:r>
            <a:r>
              <a:rPr lang="en-US" altLang="zh-TW" sz="2800" b="1" dirty="0">
                <a:solidFill>
                  <a:srgbClr val="002060"/>
                </a:solidFill>
                <a:latin typeface="+mj-ea"/>
              </a:rPr>
              <a:t>IP</a:t>
            </a:r>
            <a:r>
              <a:rPr lang="zh-TW" altLang="en-US" sz="2800" b="1" dirty="0">
                <a:solidFill>
                  <a:srgbClr val="002060"/>
                </a:solidFill>
                <a:latin typeface="+mj-ea"/>
              </a:rPr>
              <a:t>，就不用再另外設校外連線</a:t>
            </a:r>
            <a:r>
              <a:rPr lang="en-US" altLang="zh-TW" sz="2800" b="1" dirty="0">
                <a:solidFill>
                  <a:srgbClr val="002060"/>
                </a:solidFill>
                <a:latin typeface="+mj-ea"/>
              </a:rPr>
              <a:t>!)</a:t>
            </a:r>
            <a:endParaRPr lang="zh-TW" altLang="en-US" sz="2800" b="1" dirty="0">
              <a:solidFill>
                <a:srgbClr val="002060"/>
              </a:solidFill>
              <a:latin typeface="+mj-ea"/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8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192" y="2123728"/>
            <a:ext cx="1332882" cy="4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 l="9749" t="8124" r="7923" b="18756"/>
          <a:stretch>
            <a:fillRect/>
          </a:stretch>
        </p:blipFill>
        <p:spPr bwMode="auto">
          <a:xfrm>
            <a:off x="584345" y="4346250"/>
            <a:ext cx="5544616" cy="39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下箭號 6"/>
          <p:cNvSpPr/>
          <p:nvPr/>
        </p:nvSpPr>
        <p:spPr>
          <a:xfrm rot="16200000">
            <a:off x="292088" y="7092280"/>
            <a:ext cx="288032" cy="432048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校外線上閱讀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zh-TW" altLang="en-US" b="1" dirty="0">
                <a:solidFill>
                  <a:schemeClr val="bg1"/>
                </a:solidFill>
              </a:rPr>
              <a:t>電腦版</a:t>
            </a:r>
            <a:r>
              <a:rPr lang="en-US" altLang="zh-TW" b="1" dirty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5894412" cy="603461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sz="2800" b="1" dirty="0" smtClean="0">
                <a:solidFill>
                  <a:schemeClr val="bg1"/>
                </a:solidFill>
              </a:rPr>
              <a:t>Step2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：登入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E-portal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帳號及密碼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9955-4E9C-48BF-99BC-BF33CFCD19C9}" type="slidenum">
              <a:rPr lang="zh-TW" altLang="en-US" sz="1400" smtClean="0">
                <a:solidFill>
                  <a:schemeClr val="bg1"/>
                </a:solidFill>
              </a:rPr>
              <a:pPr/>
              <a:t>9</a:t>
            </a:fld>
            <a:endParaRPr lang="zh-TW" altLang="en-US" sz="1400">
              <a:solidFill>
                <a:schemeClr val="bg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88640" y="3059832"/>
            <a:ext cx="6494866" cy="3561166"/>
            <a:chOff x="260648" y="3131841"/>
            <a:chExt cx="6494866" cy="356116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" r="10398" b="35427"/>
            <a:stretch/>
          </p:blipFill>
          <p:spPr bwMode="auto">
            <a:xfrm>
              <a:off x="260648" y="3131841"/>
              <a:ext cx="6494866" cy="356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052736" y="5148064"/>
              <a:ext cx="1401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帳號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52736" y="5479286"/>
              <a:ext cx="13883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密碼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</p:grpSp>
      <p:sp>
        <p:nvSpPr>
          <p:cNvPr id="10" name="向下箭號 9"/>
          <p:cNvSpPr/>
          <p:nvPr/>
        </p:nvSpPr>
        <p:spPr>
          <a:xfrm rot="13471872">
            <a:off x="466359" y="5841901"/>
            <a:ext cx="344354" cy="52229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388424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488</TotalTime>
  <Words>824</Words>
  <Application>Microsoft Office PowerPoint</Application>
  <PresentationFormat>如螢幕大小 (4:3)</PresentationFormat>
  <Paragraphs>135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科技</vt:lpstr>
      <vt:lpstr>PowerPoint 簡報</vt:lpstr>
      <vt:lpstr>目錄</vt:lpstr>
      <vt:lpstr>PowerPoint 簡報</vt:lpstr>
      <vt:lpstr>校內線上閱讀(電腦版)</vt:lpstr>
      <vt:lpstr>校內線上閱讀(電腦版)</vt:lpstr>
      <vt:lpstr>校內線上閱讀(電腦版)</vt:lpstr>
      <vt:lpstr>校內線上閱讀(電腦版)</vt:lpstr>
      <vt:lpstr>校外線上閱讀(電腦版)</vt:lpstr>
      <vt:lpstr>校外線上閱讀(電腦版)</vt:lpstr>
      <vt:lpstr>校外線上閱讀(電腦版)</vt:lpstr>
      <vt:lpstr>校外線上閱讀(電腦版)</vt:lpstr>
      <vt:lpstr>行動借閱帳號申請/使用</vt:lpstr>
      <vt:lpstr>行動借閱帳號申請/使用</vt:lpstr>
      <vt:lpstr>PowerPoint 簡報</vt:lpstr>
      <vt:lpstr>PowerPoint 簡報</vt:lpstr>
      <vt:lpstr>行動借閱帳號申請/使用</vt:lpstr>
      <vt:lpstr>PowerPoint 簡報</vt:lpstr>
      <vt:lpstr>預約借閱、續借</vt:lpstr>
      <vt:lpstr>預約借閱、續借</vt:lpstr>
      <vt:lpstr>手機、平板離線閱讀</vt:lpstr>
      <vt:lpstr>手機、平板離線閱讀</vt:lpstr>
      <vt:lpstr>手機、平板離線閱讀</vt:lpstr>
      <vt:lpstr>手機、平板離線閱讀</vt:lpstr>
      <vt:lpstr>借閱規定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TCWANG</cp:lastModifiedBy>
  <cp:revision>74</cp:revision>
  <cp:lastPrinted>2014-07-24T01:10:48Z</cp:lastPrinted>
  <dcterms:created xsi:type="dcterms:W3CDTF">2014-06-13T01:13:37Z</dcterms:created>
  <dcterms:modified xsi:type="dcterms:W3CDTF">2014-07-29T06:14:37Z</dcterms:modified>
</cp:coreProperties>
</file>